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7"/>
  </p:notesMasterIdLst>
  <p:sldIdLst>
    <p:sldId id="309" r:id="rId2"/>
    <p:sldId id="299" r:id="rId3"/>
    <p:sldId id="310" r:id="rId4"/>
    <p:sldId id="311" r:id="rId5"/>
    <p:sldId id="312" r:id="rId6"/>
    <p:sldId id="315" r:id="rId7"/>
    <p:sldId id="317" r:id="rId8"/>
    <p:sldId id="322" r:id="rId9"/>
    <p:sldId id="316" r:id="rId10"/>
    <p:sldId id="324" r:id="rId11"/>
    <p:sldId id="325" r:id="rId12"/>
    <p:sldId id="319" r:id="rId13"/>
    <p:sldId id="320" r:id="rId14"/>
    <p:sldId id="321" r:id="rId15"/>
    <p:sldId id="318" r:id="rId16"/>
  </p:sldIdLst>
  <p:sldSz cx="9144000" cy="5143500" type="screen16x9"/>
  <p:notesSz cx="6858000" cy="9144000"/>
  <p:embeddedFontLst>
    <p:embeddedFont>
      <p:font typeface="Titillium Web" panose="020B0604020202020204" charset="0"/>
      <p:regular r:id="rId18"/>
      <p:bold r:id="rId19"/>
      <p:italic r:id="rId20"/>
      <p:boldItalic r:id="rId21"/>
    </p:embeddedFon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43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2624" autoAdjust="0"/>
  </p:normalViewPr>
  <p:slideViewPr>
    <p:cSldViewPr>
      <p:cViewPr varScale="1">
        <p:scale>
          <a:sx n="58" d="100"/>
          <a:sy n="58" d="100"/>
        </p:scale>
        <p:origin x="826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70947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118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666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840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691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136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0560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64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894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409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8" r:id="rId2"/>
    <p:sldLayoutId id="2147483662" r:id="rId3"/>
    <p:sldLayoutId id="214748366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6258272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2nd workshop - Data exploratory &amp; V</a:t>
            </a:r>
            <a:r>
              <a:rPr lang="en-US" dirty="0" smtClean="0"/>
              <a:t>isualization</a:t>
            </a:r>
            <a:br>
              <a:rPr lang="en-US" dirty="0" smtClean="0"/>
            </a:br>
            <a:r>
              <a:rPr lang="en-US" dirty="0" smtClean="0"/>
              <a:t>Milan</a:t>
            </a:r>
            <a:r>
              <a:rPr lang="en" dirty="0" smtClean="0"/>
              <a:t>, Oct. 19</a:t>
            </a:r>
            <a:r>
              <a:rPr lang="en" baseline="30000" dirty="0" smtClean="0"/>
              <a:t>th</a:t>
            </a:r>
            <a:r>
              <a:rPr lang="en" dirty="0" smtClean="0"/>
              <a:t> 2017 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</a:t>
            </a: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== 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‘Milan'</a:t>
            </a:r>
            <a:r>
              <a:rPr lang="en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442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idx="1"/>
          </p:nvPr>
        </p:nvSpPr>
        <p:spPr>
          <a:xfrm>
            <a:off x="1115616" y="427959"/>
            <a:ext cx="6336704" cy="519599"/>
          </a:xfrm>
          <a:ln>
            <a:noFill/>
          </a:ln>
        </p:spPr>
        <p:txBody>
          <a:bodyPr/>
          <a:lstStyle/>
          <a:p>
            <a:r>
              <a:rPr lang="it-IT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Examples: Powerful </a:t>
            </a:r>
            <a:r>
              <a:rPr lang="it-IT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message - 1 </a:t>
            </a:r>
            <a:endParaRPr lang="it-IT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446" y="1131590"/>
            <a:ext cx="3757044" cy="357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9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idx="1"/>
          </p:nvPr>
        </p:nvSpPr>
        <p:spPr>
          <a:xfrm>
            <a:off x="1115616" y="427959"/>
            <a:ext cx="6336704" cy="519599"/>
          </a:xfrm>
          <a:ln>
            <a:noFill/>
          </a:ln>
        </p:spPr>
        <p:txBody>
          <a:bodyPr/>
          <a:lstStyle/>
          <a:p>
            <a:r>
              <a:rPr lang="it-IT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Examples: Powerful </a:t>
            </a:r>
            <a:r>
              <a:rPr lang="it-IT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message - 2</a:t>
            </a:r>
            <a:endParaRPr lang="it-IT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131590"/>
            <a:ext cx="3023072" cy="338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7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idx="1"/>
          </p:nvPr>
        </p:nvSpPr>
        <p:spPr>
          <a:xfrm>
            <a:off x="1115616" y="427959"/>
            <a:ext cx="4238556" cy="519599"/>
          </a:xfrm>
          <a:ln>
            <a:noFill/>
          </a:ln>
        </p:spPr>
        <p:txBody>
          <a:bodyPr/>
          <a:lstStyle/>
          <a:p>
            <a:r>
              <a:rPr lang="it-IT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ggplot </a:t>
            </a:r>
            <a:r>
              <a:rPr lang="it-IT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types - 1</a:t>
            </a:r>
            <a:endParaRPr lang="it-IT" sz="2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9552" y="4679934"/>
            <a:ext cx="60486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*From: Storytelling with data </a:t>
            </a:r>
            <a:endParaRPr lang="it-IT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187624" y="1347614"/>
            <a:ext cx="4238556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it-IT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geom_bar() </a:t>
            </a:r>
            <a:endParaRPr lang="it-IT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577" y="1851670"/>
            <a:ext cx="2141343" cy="2169970"/>
          </a:xfrm>
          <a:prstGeom prst="rect">
            <a:avLst/>
          </a:prstGeom>
        </p:spPr>
      </p:pic>
      <p:sp>
        <p:nvSpPr>
          <p:cNvPr id="9" name="Text Placeholder 3"/>
          <p:cNvSpPr txBox="1">
            <a:spLocks/>
          </p:cNvSpPr>
          <p:nvPr/>
        </p:nvSpPr>
        <p:spPr>
          <a:xfrm>
            <a:off x="4355976" y="1335917"/>
            <a:ext cx="4238556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geom_histogram()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869228"/>
            <a:ext cx="2096084" cy="210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4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idx="1"/>
          </p:nvPr>
        </p:nvSpPr>
        <p:spPr>
          <a:xfrm>
            <a:off x="1115616" y="427959"/>
            <a:ext cx="4238556" cy="519599"/>
          </a:xfrm>
          <a:ln>
            <a:noFill/>
          </a:ln>
        </p:spPr>
        <p:txBody>
          <a:bodyPr/>
          <a:lstStyle/>
          <a:p>
            <a:r>
              <a:rPr lang="it-IT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ggplot </a:t>
            </a:r>
            <a:r>
              <a:rPr lang="it-IT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types - 2</a:t>
            </a:r>
            <a:endParaRPr lang="it-IT" sz="2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9552" y="4679934"/>
            <a:ext cx="60486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*From: Storytelling with data </a:t>
            </a:r>
            <a:endParaRPr lang="it-IT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187624" y="1347614"/>
            <a:ext cx="4238556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geom_point() </a:t>
            </a:r>
            <a:endParaRPr lang="it-IT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355976" y="1335917"/>
            <a:ext cx="4238556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geom_text()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03" y="1851723"/>
            <a:ext cx="2063078" cy="25930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495" y="1838001"/>
            <a:ext cx="2549457" cy="245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0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idx="1"/>
          </p:nvPr>
        </p:nvSpPr>
        <p:spPr>
          <a:xfrm>
            <a:off x="1115616" y="427959"/>
            <a:ext cx="4238556" cy="519599"/>
          </a:xfrm>
          <a:ln>
            <a:noFill/>
          </a:ln>
        </p:spPr>
        <p:txBody>
          <a:bodyPr/>
          <a:lstStyle/>
          <a:p>
            <a:r>
              <a:rPr lang="it-IT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ggplot </a:t>
            </a:r>
            <a:r>
              <a:rPr lang="it-IT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types - 3</a:t>
            </a:r>
            <a:endParaRPr lang="it-IT" sz="22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9552" y="4679934"/>
            <a:ext cx="60486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*From: Storytelling with data </a:t>
            </a:r>
            <a:endParaRPr lang="it-IT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187624" y="1347614"/>
            <a:ext cx="4238556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geom_boxplot() </a:t>
            </a:r>
            <a:endParaRPr lang="it-IT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355976" y="1335917"/>
            <a:ext cx="4238556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it-IT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geom_density()</a:t>
            </a:r>
            <a:endParaRPr lang="it-IT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851670"/>
            <a:ext cx="2293126" cy="23762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851670"/>
            <a:ext cx="1973174" cy="252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6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6765794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-IT" dirty="0" smtClean="0">
                <a:latin typeface="Calibri" panose="020F0502020204030204" pitchFamily="34" charset="0"/>
                <a:cs typeface="Calibri" panose="020F0502020204030204" pitchFamily="34" charset="0"/>
              </a:rPr>
              <a:t>Questions to answer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6015" y="1851670"/>
            <a:ext cx="7128792" cy="266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 first 5 good movie which have score above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film has the highest budget?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 high score movies do we have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  ( high score = 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imdb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score above 8)</a:t>
            </a:r>
            <a:endParaRPr lang="it-IT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language has the highest number of movies?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is the distribution of the movies duration?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number of movies for each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language?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 is the director with highest movie?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country is having more movies?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Whose director is having better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mdb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score?</a:t>
            </a:r>
            <a:endParaRPr lang="it-IT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43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444163" y="1275606"/>
            <a:ext cx="4232293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5000" dirty="0" smtClean="0"/>
              <a:t>Big thanks to our sponsor &amp; host</a:t>
            </a:r>
            <a:endParaRPr lang="en" sz="5000" dirty="0">
              <a:solidFill>
                <a:srgbClr val="000000"/>
              </a:solidFill>
            </a:endParaRPr>
          </a:p>
        </p:txBody>
      </p:sp>
      <p:pic>
        <p:nvPicPr>
          <p:cNvPr id="1026" name="Picture 2" descr="http://www.ey.com/ecimages/EY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2010"/>
            <a:ext cx="35052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98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6765794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 panose="020F0502020204030204" pitchFamily="34" charset="0"/>
                <a:cs typeface="Calibri" panose="020F0502020204030204" pitchFamily="34" charset="0"/>
              </a:rPr>
              <a:t>Visualization Types - 1 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851670"/>
            <a:ext cx="4692318" cy="25402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9552" y="4679934"/>
            <a:ext cx="60486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*https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://developers.google.com/chart/interactive/docs/gallery</a:t>
            </a:r>
          </a:p>
        </p:txBody>
      </p:sp>
    </p:spTree>
    <p:extLst>
      <p:ext uri="{BB962C8B-B14F-4D97-AF65-F5344CB8AC3E}">
        <p14:creationId xmlns:p14="http://schemas.microsoft.com/office/powerpoint/2010/main" val="418886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6765794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 panose="020F0502020204030204" pitchFamily="34" charset="0"/>
                <a:cs typeface="Calibri" panose="020F0502020204030204" pitchFamily="34" charset="0"/>
              </a:rPr>
              <a:t>Visualization Types - 2 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9552" y="4679934"/>
            <a:ext cx="60486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*https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://developers.google.com/chart/interactive/docs/gallery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851670"/>
            <a:ext cx="4692318" cy="25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0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6765794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 panose="020F0502020204030204" pitchFamily="34" charset="0"/>
                <a:cs typeface="Calibri" panose="020F0502020204030204" pitchFamily="34" charset="0"/>
              </a:rPr>
              <a:t>Visualization Types - 3 </a:t>
            </a:r>
            <a:endParaRPr lang="e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9552" y="4679934"/>
            <a:ext cx="60486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*https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://developers.google.com/chart/interactive/docs/gallery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851670"/>
            <a:ext cx="4692318" cy="248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4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75656" y="1707654"/>
            <a:ext cx="5688632" cy="519599"/>
          </a:xfrm>
          <a:ln>
            <a:noFill/>
          </a:ln>
        </p:spPr>
        <p:txBody>
          <a:bodyPr/>
          <a:lstStyle/>
          <a:p>
            <a:r>
              <a:rPr lang="it-IT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Choose the effective visualization</a:t>
            </a:r>
            <a:endParaRPr lang="it-IT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547664" y="2571750"/>
            <a:ext cx="5184576" cy="1080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Who are your audience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do you want to communicate</a:t>
            </a: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Do they have any background of the data?</a:t>
            </a:r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1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idx="1"/>
          </p:nvPr>
        </p:nvSpPr>
        <p:spPr>
          <a:xfrm>
            <a:off x="1115616" y="427959"/>
            <a:ext cx="5328592" cy="519599"/>
          </a:xfrm>
          <a:ln>
            <a:noFill/>
          </a:ln>
        </p:spPr>
        <p:txBody>
          <a:bodyPr/>
          <a:lstStyle/>
          <a:p>
            <a:r>
              <a:rPr lang="it-IT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Examples – Bad </a:t>
            </a:r>
            <a:r>
              <a:rPr lang="it-IT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visualizations examples - 1</a:t>
            </a:r>
            <a:endParaRPr lang="it-IT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9552" y="4679934"/>
            <a:ext cx="60486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*From: Storytelling with data </a:t>
            </a:r>
            <a:endParaRPr lang="it-IT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059582"/>
            <a:ext cx="3846978" cy="2791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549" y="1194652"/>
            <a:ext cx="4091141" cy="270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4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idx="1"/>
          </p:nvPr>
        </p:nvSpPr>
        <p:spPr>
          <a:xfrm>
            <a:off x="1115616" y="427959"/>
            <a:ext cx="5328592" cy="519599"/>
          </a:xfrm>
          <a:ln>
            <a:noFill/>
          </a:ln>
        </p:spPr>
        <p:txBody>
          <a:bodyPr/>
          <a:lstStyle/>
          <a:p>
            <a:r>
              <a:rPr lang="it-IT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Examples – Bad </a:t>
            </a:r>
            <a:r>
              <a:rPr lang="it-IT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visualizations examples - 2 </a:t>
            </a:r>
            <a:endParaRPr lang="it-IT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9552" y="4679934"/>
            <a:ext cx="60486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*From: Storytelling with data </a:t>
            </a:r>
            <a:endParaRPr lang="it-IT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83543"/>
            <a:ext cx="3172897" cy="2639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945878"/>
            <a:ext cx="2796904" cy="351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0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07654"/>
            <a:ext cx="3824571" cy="21508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3404"/>
          <a:stretch/>
        </p:blipFill>
        <p:spPr>
          <a:xfrm>
            <a:off x="4211960" y="1059582"/>
            <a:ext cx="4593742" cy="317901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idx="1"/>
          </p:nvPr>
        </p:nvSpPr>
        <p:spPr>
          <a:xfrm>
            <a:off x="1115616" y="427959"/>
            <a:ext cx="6336704" cy="519599"/>
          </a:xfrm>
          <a:ln>
            <a:noFill/>
          </a:ln>
        </p:spPr>
        <p:txBody>
          <a:bodyPr/>
          <a:lstStyle/>
          <a:p>
            <a:r>
              <a:rPr lang="it-IT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Examples: </a:t>
            </a:r>
            <a:r>
              <a:rPr lang="it-IT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it-IT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to transform your message? </a:t>
            </a:r>
            <a:endParaRPr lang="it-IT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9552" y="4679934"/>
            <a:ext cx="60486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 smtClean="0">
                <a:latin typeface="Calibri" panose="020F0502020204030204" pitchFamily="34" charset="0"/>
                <a:cs typeface="Calibri" panose="020F0502020204030204" pitchFamily="34" charset="0"/>
              </a:rPr>
              <a:t>*From: Storytelling with data book</a:t>
            </a:r>
            <a:endParaRPr lang="it-IT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5368486" y="4248058"/>
            <a:ext cx="2299858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it-IT" sz="18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Meaningful insights</a:t>
            </a:r>
            <a:endParaRPr lang="it-IT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1502913" y="3822479"/>
            <a:ext cx="2299858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None/>
              <a:defRPr sz="14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it-IT" sz="18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Boring insights</a:t>
            </a:r>
            <a:endParaRPr lang="it-IT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81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7516</TotalTime>
  <Words>260</Words>
  <Application>Microsoft Office PowerPoint</Application>
  <PresentationFormat>On-screen Show (16:9)</PresentationFormat>
  <Paragraphs>48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Titillium Web</vt:lpstr>
      <vt:lpstr>Courier</vt:lpstr>
      <vt:lpstr>Helvetica Neue</vt:lpstr>
      <vt:lpstr>Calibri</vt:lpstr>
      <vt:lpstr>Arial</vt:lpstr>
      <vt:lpstr>R-Ladies Template</vt:lpstr>
      <vt:lpstr>2nd workshop - Data exploratory &amp; Visualization Milan, Oct. 19th 2017 </vt:lpstr>
      <vt:lpstr>Big thanks to our sponsor &amp; host</vt:lpstr>
      <vt:lpstr>Visualization Types - 1 </vt:lpstr>
      <vt:lpstr>Visualization Types - 2 </vt:lpstr>
      <vt:lpstr>Visualization Types - 3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to answer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Alice Daish</dc:creator>
  <cp:lastModifiedBy>Parvaneh Shafiei</cp:lastModifiedBy>
  <cp:revision>228</cp:revision>
  <dcterms:modified xsi:type="dcterms:W3CDTF">2017-10-19T19:06:16Z</dcterms:modified>
</cp:coreProperties>
</file>